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80" r:id="rId11"/>
    <p:sldId id="265" r:id="rId12"/>
    <p:sldId id="273" r:id="rId13"/>
    <p:sldId id="274" r:id="rId14"/>
    <p:sldId id="275" r:id="rId15"/>
    <p:sldId id="271" r:id="rId16"/>
    <p:sldId id="276" r:id="rId17"/>
    <p:sldId id="277" r:id="rId18"/>
    <p:sldId id="278" r:id="rId19"/>
    <p:sldId id="279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</a:t>
            </a:r>
            <a:r>
              <a:rPr lang="nl-NL" dirty="0" smtClean="0"/>
              <a:t>havo/vwo </a:t>
            </a:r>
            <a:r>
              <a:rPr lang="nl-NL" dirty="0" smtClean="0"/>
              <a:t>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te doen met je winst?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Je kan het opnemen, dat betekend dat de winst vanuit het bedrijf naar jou als persoon gaat.</a:t>
            </a:r>
          </a:p>
          <a:p>
            <a:r>
              <a:rPr lang="nl-NL" sz="2500" dirty="0" smtClean="0"/>
              <a:t>Je kan het </a:t>
            </a:r>
            <a:r>
              <a:rPr lang="nl-NL" sz="2500" b="1" dirty="0" smtClean="0"/>
              <a:t>reserveren</a:t>
            </a:r>
            <a:r>
              <a:rPr lang="nl-NL" sz="2500" dirty="0" smtClean="0"/>
              <a:t>, dat betekend dat het geld in het bedrijf blijft en het eigen vermogen vergroot.</a:t>
            </a:r>
          </a:p>
          <a:p>
            <a:r>
              <a:rPr lang="nl-NL" sz="2500" b="1" dirty="0" smtClean="0"/>
              <a:t>Eigen vermogen </a:t>
            </a:r>
            <a:r>
              <a:rPr lang="nl-NL" sz="2500" dirty="0" smtClean="0"/>
              <a:t>= gedeelte van het bedrijf wat door jou gefinancierd is.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974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H2.2 winst en verlies en </a:t>
            </a:r>
            <a:r>
              <a:rPr lang="nl-NL" dirty="0" smtClean="0"/>
              <a:t>maak vragen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opgaves maken. Huiswerk is de volledige paragraaf </a:t>
            </a:r>
            <a:r>
              <a:rPr lang="nl-NL" sz="2500" dirty="0" err="1" smtClean="0"/>
              <a:t>tm</a:t>
            </a:r>
            <a:r>
              <a:rPr lang="nl-NL" sz="2500" dirty="0" smtClean="0"/>
              <a:t> vraag 6.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19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706"/>
          <a:stretch/>
        </p:blipFill>
        <p:spPr>
          <a:xfrm>
            <a:off x="0" y="0"/>
            <a:ext cx="10611853" cy="26349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985"/>
          <a:stretch/>
        </p:blipFill>
        <p:spPr>
          <a:xfrm>
            <a:off x="0" y="0"/>
            <a:ext cx="10611853" cy="29597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1215"/>
          <a:stretch/>
        </p:blipFill>
        <p:spPr>
          <a:xfrm>
            <a:off x="0" y="0"/>
            <a:ext cx="10611853" cy="33568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745"/>
          <a:stretch/>
        </p:blipFill>
        <p:spPr>
          <a:xfrm>
            <a:off x="0" y="0"/>
            <a:ext cx="10611853" cy="38019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0199"/>
          <a:stretch/>
        </p:blipFill>
        <p:spPr>
          <a:xfrm>
            <a:off x="0" y="0"/>
            <a:ext cx="10611853" cy="4114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505"/>
          <a:stretch/>
        </p:blipFill>
        <p:spPr>
          <a:xfrm>
            <a:off x="0" y="0"/>
            <a:ext cx="10611853" cy="46441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446"/>
          <a:stretch/>
        </p:blipFill>
        <p:spPr>
          <a:xfrm>
            <a:off x="0" y="0"/>
            <a:ext cx="10611853" cy="595563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11853" cy="688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550"/>
          <a:stretch/>
        </p:blipFill>
        <p:spPr>
          <a:xfrm>
            <a:off x="0" y="0"/>
            <a:ext cx="9274002" cy="21055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286"/>
          <a:stretch/>
        </p:blipFill>
        <p:spPr>
          <a:xfrm>
            <a:off x="0" y="0"/>
            <a:ext cx="9274002" cy="25386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632"/>
          <a:stretch/>
        </p:blipFill>
        <p:spPr>
          <a:xfrm>
            <a:off x="0" y="0"/>
            <a:ext cx="9274002" cy="27913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4934"/>
          <a:stretch/>
        </p:blipFill>
        <p:spPr>
          <a:xfrm>
            <a:off x="0" y="0"/>
            <a:ext cx="9274002" cy="31161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9704"/>
          <a:stretch/>
        </p:blipFill>
        <p:spPr>
          <a:xfrm>
            <a:off x="0" y="0"/>
            <a:ext cx="9274002" cy="48607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958"/>
          <a:stretch/>
        </p:blipFill>
        <p:spPr>
          <a:xfrm>
            <a:off x="0" y="0"/>
            <a:ext cx="9274002" cy="581125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1260"/>
          <a:stretch/>
        </p:blipFill>
        <p:spPr>
          <a:xfrm>
            <a:off x="0" y="0"/>
            <a:ext cx="9274002" cy="613610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74002" cy="691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8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733"/>
          <a:stretch/>
        </p:blipFill>
        <p:spPr>
          <a:xfrm>
            <a:off x="0" y="0"/>
            <a:ext cx="12192000" cy="12753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217"/>
          <a:stretch/>
        </p:blipFill>
        <p:spPr>
          <a:xfrm>
            <a:off x="0" y="-1"/>
            <a:ext cx="12192000" cy="19370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2142"/>
          <a:stretch/>
        </p:blipFill>
        <p:spPr>
          <a:xfrm>
            <a:off x="0" y="0"/>
            <a:ext cx="12192000" cy="23822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509"/>
          <a:stretch/>
        </p:blipFill>
        <p:spPr>
          <a:xfrm>
            <a:off x="0" y="0"/>
            <a:ext cx="12192000" cy="26108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1052"/>
          <a:stretch/>
        </p:blipFill>
        <p:spPr>
          <a:xfrm>
            <a:off x="0" y="-1"/>
            <a:ext cx="12192000" cy="308008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711"/>
          <a:stretch/>
        </p:blipFill>
        <p:spPr>
          <a:xfrm>
            <a:off x="0" y="-1"/>
            <a:ext cx="12192000" cy="48006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2430"/>
          <a:stretch/>
        </p:blipFill>
        <p:spPr>
          <a:xfrm>
            <a:off x="0" y="0"/>
            <a:ext cx="12192000" cy="551046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7268"/>
          <a:stretch/>
        </p:blipFill>
        <p:spPr>
          <a:xfrm>
            <a:off x="0" y="-1"/>
            <a:ext cx="12192000" cy="583531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29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0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H2.2 winst en verlies en </a:t>
            </a:r>
            <a:r>
              <a:rPr lang="nl-NL" dirty="0" smtClean="0"/>
              <a:t>maak vragen </a:t>
            </a:r>
            <a:r>
              <a:rPr lang="nl-NL" dirty="0" smtClean="0"/>
              <a:t>3 </a:t>
            </a:r>
            <a:r>
              <a:rPr lang="nl-NL" dirty="0" smtClean="0"/>
              <a:t>en </a:t>
            </a:r>
            <a:r>
              <a:rPr lang="nl-NL" dirty="0" smtClean="0"/>
              <a:t>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4348494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opgaves maken. Huiswerk is de volledige paragraaf </a:t>
            </a:r>
            <a:r>
              <a:rPr lang="nl-NL" sz="2500" dirty="0" err="1" smtClean="0"/>
              <a:t>tm</a:t>
            </a:r>
            <a:r>
              <a:rPr lang="nl-NL" sz="2500" dirty="0" smtClean="0"/>
              <a:t> vraag 6.</a:t>
            </a:r>
          </a:p>
          <a:p>
            <a:r>
              <a:rPr lang="nl-NL" sz="2500" dirty="0" smtClean="0"/>
              <a:t>Opgave 3: 2007 was er verlies van 5.000 in 2008 was er winst van 5.000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258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9176"/>
          <a:stretch/>
        </p:blipFill>
        <p:spPr>
          <a:xfrm>
            <a:off x="0" y="-10318"/>
            <a:ext cx="8722895" cy="3523540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33210"/>
          <a:stretch/>
        </p:blipFill>
        <p:spPr>
          <a:xfrm>
            <a:off x="0" y="-10319"/>
            <a:ext cx="8722895" cy="4630445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11690"/>
          <a:stretch/>
        </p:blipFill>
        <p:spPr>
          <a:xfrm>
            <a:off x="0" y="-10319"/>
            <a:ext cx="8722895" cy="6122361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19"/>
            <a:ext cx="8722895" cy="69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308"/>
          <a:stretch/>
        </p:blipFill>
        <p:spPr>
          <a:xfrm>
            <a:off x="0" y="0"/>
            <a:ext cx="8686800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3562"/>
          <a:stretch/>
        </p:blipFill>
        <p:spPr>
          <a:xfrm>
            <a:off x="0" y="0"/>
            <a:ext cx="8686800" cy="18648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545"/>
          <a:stretch/>
        </p:blipFill>
        <p:spPr>
          <a:xfrm>
            <a:off x="0" y="0"/>
            <a:ext cx="8686800" cy="2430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3946"/>
          <a:stretch/>
        </p:blipFill>
        <p:spPr>
          <a:xfrm>
            <a:off x="0" y="0"/>
            <a:ext cx="8686800" cy="32485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6314"/>
          <a:stretch/>
        </p:blipFill>
        <p:spPr>
          <a:xfrm>
            <a:off x="0" y="0"/>
            <a:ext cx="8686800" cy="51976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4715"/>
          <a:stretch/>
        </p:blipFill>
        <p:spPr>
          <a:xfrm>
            <a:off x="0" y="0"/>
            <a:ext cx="8686800" cy="60157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86800" cy="705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46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128"/>
          <a:stretch/>
        </p:blipFill>
        <p:spPr>
          <a:xfrm>
            <a:off x="0" y="0"/>
            <a:ext cx="10912642" cy="20453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15"/>
          <a:stretch/>
        </p:blipFill>
        <p:spPr>
          <a:xfrm>
            <a:off x="0" y="0"/>
            <a:ext cx="10912642" cy="2683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841"/>
          <a:stretch/>
        </p:blipFill>
        <p:spPr>
          <a:xfrm>
            <a:off x="0" y="0"/>
            <a:ext cx="10912642" cy="30921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7093"/>
          <a:stretch/>
        </p:blipFill>
        <p:spPr>
          <a:xfrm>
            <a:off x="0" y="0"/>
            <a:ext cx="10912642" cy="43073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70"/>
          <a:stretch/>
        </p:blipFill>
        <p:spPr>
          <a:xfrm>
            <a:off x="0" y="0"/>
            <a:ext cx="10912642" cy="637673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12642" cy="68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5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291"/>
          <a:stretch/>
        </p:blipFill>
        <p:spPr>
          <a:xfrm>
            <a:off x="0" y="0"/>
            <a:ext cx="12192000" cy="19491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7751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70421"/>
          <a:stretch/>
        </p:blipFill>
        <p:spPr>
          <a:xfrm>
            <a:off x="0" y="3075572"/>
            <a:ext cx="10659979" cy="112344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52998"/>
          <a:stretch/>
        </p:blipFill>
        <p:spPr>
          <a:xfrm>
            <a:off x="0" y="3075572"/>
            <a:ext cx="10659979" cy="178518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1277"/>
          <a:stretch/>
        </p:blipFill>
        <p:spPr>
          <a:xfrm>
            <a:off x="0" y="3075572"/>
            <a:ext cx="10659979" cy="223035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27656"/>
          <a:stretch/>
        </p:blipFill>
        <p:spPr>
          <a:xfrm>
            <a:off x="0" y="3075572"/>
            <a:ext cx="10659979" cy="274771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15301"/>
          <a:stretch/>
        </p:blipFill>
        <p:spPr>
          <a:xfrm>
            <a:off x="0" y="3075572"/>
            <a:ext cx="10659979" cy="321694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75572"/>
            <a:ext cx="10659979" cy="379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4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Controleren huiswerk en nakijken opgaves 3 en 4.</a:t>
            </a:r>
          </a:p>
          <a:p>
            <a:r>
              <a:rPr lang="nl-NL" sz="2500" dirty="0" smtClean="0"/>
              <a:t>Maken 2.2 winst en verlies.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H2.2 winst en verlies en </a:t>
            </a:r>
            <a:r>
              <a:rPr lang="nl-NL" dirty="0" smtClean="0"/>
              <a:t>maak vragen </a:t>
            </a:r>
            <a:r>
              <a:rPr lang="nl-NL" dirty="0" smtClean="0"/>
              <a:t>5 </a:t>
            </a:r>
            <a:r>
              <a:rPr lang="nl-NL" dirty="0" smtClean="0"/>
              <a:t>en </a:t>
            </a:r>
            <a:r>
              <a:rPr lang="nl-NL" dirty="0"/>
              <a:t>6</a:t>
            </a:r>
            <a:r>
              <a:rPr lang="nl-NL" dirty="0" smtClean="0"/>
              <a:t>. wat niet afkomt is huiswerk.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opgaves maken. Huiswerk is de volledige paragraaf </a:t>
            </a:r>
            <a:r>
              <a:rPr lang="nl-NL" sz="2500" dirty="0" err="1" smtClean="0"/>
              <a:t>tm</a:t>
            </a:r>
            <a:r>
              <a:rPr lang="nl-NL" sz="2500" dirty="0" smtClean="0"/>
              <a:t> vraag 6.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340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Afzet en omzet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Omzet = de afzet * prijs.</a:t>
            </a:r>
          </a:p>
          <a:p>
            <a:r>
              <a:rPr lang="nl-NL" sz="2500" dirty="0" smtClean="0"/>
              <a:t>De omzet = wat we in totaal verdienen.</a:t>
            </a:r>
          </a:p>
          <a:p>
            <a:r>
              <a:rPr lang="nl-NL" sz="2500" dirty="0" smtClean="0"/>
              <a:t>De afzet = hoeveel producten we verkopen.</a:t>
            </a:r>
          </a:p>
          <a:p>
            <a:r>
              <a:rPr lang="nl-NL" sz="2500" dirty="0" smtClean="0"/>
              <a:t>De prijs = hoeveel 1 product kost voor de consument.</a:t>
            </a:r>
          </a:p>
          <a:p>
            <a:r>
              <a:rPr lang="nl-NL" sz="2500" dirty="0" smtClean="0"/>
              <a:t>De prijs is 5 euro, we verkopen 100 producten</a:t>
            </a:r>
          </a:p>
          <a:p>
            <a:r>
              <a:rPr lang="nl-NL" sz="2500" dirty="0" smtClean="0"/>
              <a:t>100 * 5 = 500 euro omzet.</a:t>
            </a:r>
          </a:p>
          <a:p>
            <a:r>
              <a:rPr lang="nl-NL" sz="2500" dirty="0" smtClean="0"/>
              <a:t>We gebruiken hier vaak producten bij.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1177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95" y="1287379"/>
            <a:ext cx="9468852" cy="475398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verkochten nog steeds 100 producten voor 5 euro.</a:t>
            </a:r>
          </a:p>
          <a:p>
            <a:r>
              <a:rPr lang="nl-NL" sz="2500" dirty="0" smtClean="0"/>
              <a:t>Nu gaan we de prijs verhogen met 20%, we wachten dat we daardoor maar 10% minder producten verkopen.</a:t>
            </a:r>
          </a:p>
          <a:p>
            <a:r>
              <a:rPr lang="nl-NL" sz="2500" dirty="0" smtClean="0"/>
              <a:t>5 /100 * 20 = 1 (20 procent = 1 euro) 5 + 1 = 6 (nieuwe prijs is 6 euro)</a:t>
            </a:r>
          </a:p>
          <a:p>
            <a:r>
              <a:rPr lang="nl-NL" sz="2500" dirty="0" smtClean="0"/>
              <a:t>Kan ook door 5 * 1.2 = 6 te doen.</a:t>
            </a:r>
          </a:p>
          <a:p>
            <a:r>
              <a:rPr lang="nl-NL" sz="2500" dirty="0" smtClean="0"/>
              <a:t>Verwachten afzet = 100 / 100 * 10 = 10 minder dan eerst.</a:t>
            </a:r>
          </a:p>
          <a:p>
            <a:r>
              <a:rPr lang="nl-NL" sz="2500" dirty="0" smtClean="0"/>
              <a:t>Dus 100 – 10 = 90</a:t>
            </a:r>
          </a:p>
          <a:p>
            <a:r>
              <a:rPr lang="nl-NL" sz="2500" dirty="0" smtClean="0"/>
              <a:t>Ook wel 100 * 0,9 = 90</a:t>
            </a:r>
          </a:p>
          <a:p>
            <a:r>
              <a:rPr lang="nl-NL" sz="2500" dirty="0" smtClean="0"/>
              <a:t>Nieuwe omzet = 6 * 90 = 540.</a:t>
            </a:r>
          </a:p>
          <a:p>
            <a:r>
              <a:rPr lang="nl-NL" sz="2500" dirty="0" smtClean="0"/>
              <a:t>Oude omzet was 500, nieuwe 540, dus de omzet is gestegen.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61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5693"/>
          <a:stretch/>
        </p:blipFill>
        <p:spPr>
          <a:xfrm>
            <a:off x="0" y="3456364"/>
            <a:ext cx="12192000" cy="74265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76395"/>
          <a:stretch/>
        </p:blipFill>
        <p:spPr>
          <a:xfrm>
            <a:off x="0" y="-1"/>
            <a:ext cx="12192000" cy="85424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3618951"/>
          </a:xfrm>
          <a:prstGeom prst="rect">
            <a:avLst/>
          </a:prstGeom>
        </p:spPr>
      </p:pic>
      <p:pic>
        <p:nvPicPr>
          <p:cNvPr id="11" name="Tijdelijke aanduiding voor inhoud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56363"/>
            <a:ext cx="12192000" cy="167617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4"/>
          <a:srcRect b="55965"/>
          <a:stretch/>
        </p:blipFill>
        <p:spPr>
          <a:xfrm>
            <a:off x="0" y="4792078"/>
            <a:ext cx="7603958" cy="95901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4"/>
          <a:srcRect b="26684"/>
          <a:stretch/>
        </p:blipFill>
        <p:spPr>
          <a:xfrm>
            <a:off x="0" y="4792077"/>
            <a:ext cx="7603958" cy="159669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92077"/>
            <a:ext cx="7603958" cy="217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6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675"/>
          <a:stretch/>
        </p:blipFill>
        <p:spPr>
          <a:xfrm>
            <a:off x="0" y="52387"/>
            <a:ext cx="12192000" cy="8018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87"/>
            <a:ext cx="12192000" cy="21482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72894"/>
          <a:stretch/>
        </p:blipFill>
        <p:spPr>
          <a:xfrm>
            <a:off x="0" y="2160590"/>
            <a:ext cx="12192000" cy="10157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53630"/>
          <a:stretch/>
        </p:blipFill>
        <p:spPr>
          <a:xfrm>
            <a:off x="0" y="2160589"/>
            <a:ext cx="12192000" cy="173764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37255"/>
          <a:stretch/>
        </p:blipFill>
        <p:spPr>
          <a:xfrm>
            <a:off x="0" y="2160589"/>
            <a:ext cx="12192000" cy="23512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23128"/>
          <a:stretch/>
        </p:blipFill>
        <p:spPr>
          <a:xfrm>
            <a:off x="0" y="2160589"/>
            <a:ext cx="12192000" cy="28806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15422"/>
          <a:stretch/>
        </p:blipFill>
        <p:spPr>
          <a:xfrm>
            <a:off x="0" y="2160590"/>
            <a:ext cx="12192000" cy="31694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60589"/>
            <a:ext cx="12192000" cy="374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2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243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927"/>
          <a:stretch/>
        </p:blipFill>
        <p:spPr>
          <a:xfrm>
            <a:off x="0" y="0"/>
            <a:ext cx="12192000" cy="16844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004"/>
          <a:stretch/>
        </p:blipFill>
        <p:spPr>
          <a:xfrm>
            <a:off x="0" y="0"/>
            <a:ext cx="12192000" cy="25506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965"/>
          <a:stretch/>
        </p:blipFill>
        <p:spPr>
          <a:xfrm>
            <a:off x="0" y="0"/>
            <a:ext cx="12192000" cy="42952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9942"/>
          <a:stretch/>
        </p:blipFill>
        <p:spPr>
          <a:xfrm>
            <a:off x="0" y="0"/>
            <a:ext cx="12192000" cy="49810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953"/>
          <a:stretch/>
        </p:blipFill>
        <p:spPr>
          <a:xfrm>
            <a:off x="0" y="0"/>
            <a:ext cx="12192000" cy="57270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3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 en verlies.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05" y="1251285"/>
            <a:ext cx="8852897" cy="4790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is winst?</a:t>
            </a:r>
          </a:p>
          <a:p>
            <a:r>
              <a:rPr lang="nl-NL" sz="2500" dirty="0" smtClean="0"/>
              <a:t>Winst is als je meer omzet hebt (wat je in totaal verdiend) dan kosten.</a:t>
            </a:r>
          </a:p>
          <a:p>
            <a:r>
              <a:rPr lang="nl-NL" sz="2500" dirty="0" smtClean="0"/>
              <a:t>We maken nu onderscheid tussen 2 soorten kosten.</a:t>
            </a:r>
          </a:p>
          <a:p>
            <a:r>
              <a:rPr lang="nl-NL" sz="2500" dirty="0" smtClean="0"/>
              <a:t>Inkoopwaarde van de omzet (hoeveel de grondstoffen hebben gekocht)</a:t>
            </a:r>
          </a:p>
          <a:p>
            <a:r>
              <a:rPr lang="nl-NL" sz="2500" dirty="0" smtClean="0"/>
              <a:t>Stel ik verkoop stoelen, dan moet ik wel hout hebben, hoeveel het hout kost zijn de inkoopwaarde van de omzet.</a:t>
            </a:r>
          </a:p>
          <a:p>
            <a:r>
              <a:rPr lang="nl-NL" sz="2500" dirty="0" smtClean="0"/>
              <a:t>En de bedrijfskosten.</a:t>
            </a:r>
          </a:p>
          <a:p>
            <a:r>
              <a:rPr lang="nl-NL" sz="2500" dirty="0" smtClean="0"/>
              <a:t>Denk aan: loonkosten voor medewerkers, vervoerskosten, administratiekosten.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9752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Nettowinst en brutowinst.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7019" y="2148558"/>
            <a:ext cx="10261717" cy="3880773"/>
          </a:xfrm>
        </p:spPr>
        <p:txBody>
          <a:bodyPr>
            <a:normAutofit/>
          </a:bodyPr>
          <a:lstStyle/>
          <a:p>
            <a:r>
              <a:rPr lang="nl-NL" sz="2500" b="1" dirty="0" smtClean="0"/>
              <a:t>Je omzet – inkoopwaarde van de omzet = brutowinst.</a:t>
            </a:r>
          </a:p>
          <a:p>
            <a:r>
              <a:rPr lang="nl-NL" sz="2500" b="1" dirty="0" smtClean="0"/>
              <a:t>Je brutowinst – bedrijfskosten = nettowinst.</a:t>
            </a:r>
          </a:p>
          <a:p>
            <a:r>
              <a:rPr lang="nl-NL" sz="2500" dirty="0" smtClean="0"/>
              <a:t>Voorbeeld bladzijde 48:</a:t>
            </a:r>
          </a:p>
          <a:p>
            <a:r>
              <a:rPr lang="nl-NL" sz="2500" dirty="0" smtClean="0"/>
              <a:t>750.000 (omzet)– 530.000  (inkoopwaarde) = 220.000 brutowinst</a:t>
            </a:r>
          </a:p>
          <a:p>
            <a:r>
              <a:rPr lang="nl-NL" sz="2500" dirty="0" smtClean="0"/>
              <a:t>220.000 (brutowinst)– 134.000 (bedrijfskosten) = 86.000 nettowinst</a:t>
            </a:r>
          </a:p>
          <a:p>
            <a:r>
              <a:rPr lang="nl-NL" sz="2500" dirty="0" smtClean="0"/>
              <a:t>Brutowinstmarge = brutowinst in % van omzet</a:t>
            </a:r>
          </a:p>
          <a:p>
            <a:r>
              <a:rPr lang="nl-NL" sz="2500" dirty="0" smtClean="0"/>
              <a:t>Nettowinstmarge = nettowinst in % van omzet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4563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580</TotalTime>
  <Words>629</Words>
  <Application>Microsoft Office PowerPoint</Application>
  <PresentationFormat>Breedbeeld</PresentationFormat>
  <Paragraphs>94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Welkom havo/vwo 3.</vt:lpstr>
      <vt:lpstr>Agenda:</vt:lpstr>
      <vt:lpstr>Afzet en omzet</vt:lpstr>
      <vt:lpstr>rekenvoorbeeld</vt:lpstr>
      <vt:lpstr>PowerPoint-presentatie</vt:lpstr>
      <vt:lpstr>PowerPoint-presentatie</vt:lpstr>
      <vt:lpstr>PowerPoint-presentatie</vt:lpstr>
      <vt:lpstr>Winst en verlies.</vt:lpstr>
      <vt:lpstr>Nettowinst en brutowinst.</vt:lpstr>
      <vt:lpstr>Wat te doen met je winst?</vt:lpstr>
      <vt:lpstr>Lees H2.2 winst en verlies en maak vragen 1 en 2.</vt:lpstr>
      <vt:lpstr>PowerPoint-presentatie</vt:lpstr>
      <vt:lpstr>PowerPoint-presentatie</vt:lpstr>
      <vt:lpstr>PowerPoint-presentatie</vt:lpstr>
      <vt:lpstr>Lees H2.2 winst en verlies en maak vragen 3 en 4.</vt:lpstr>
      <vt:lpstr>PowerPoint-presentatie</vt:lpstr>
      <vt:lpstr>PowerPoint-presentatie</vt:lpstr>
      <vt:lpstr>PowerPoint-presentatie</vt:lpstr>
      <vt:lpstr>PowerPoint-presentatie</vt:lpstr>
      <vt:lpstr>Lees H2.2 winst en verlies en maak vragen 5 en 6. wat niet afkomt is huiswerk.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73</cp:revision>
  <dcterms:created xsi:type="dcterms:W3CDTF">2017-08-27T09:00:36Z</dcterms:created>
  <dcterms:modified xsi:type="dcterms:W3CDTF">2017-11-13T11:52:26Z</dcterms:modified>
</cp:coreProperties>
</file>